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</p:sldMasterIdLst>
  <p:notesMasterIdLst>
    <p:notesMasterId r:id="rId13"/>
  </p:notesMasterIdLst>
  <p:sldIdLst>
    <p:sldId id="285" r:id="rId5"/>
    <p:sldId id="286" r:id="rId6"/>
    <p:sldId id="287" r:id="rId7"/>
    <p:sldId id="288" r:id="rId8"/>
    <p:sldId id="289" r:id="rId9"/>
    <p:sldId id="290" r:id="rId10"/>
    <p:sldId id="291" r:id="rId11"/>
    <p:sldId id="29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81" d="100"/>
          <a:sy n="81" d="100"/>
        </p:scale>
        <p:origin x="756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WHAT STRATOS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75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10/20/2019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10/20/2019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10/20/2019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10/20/2019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10/20/2019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APESTRATOS</a:t>
            </a:r>
            <a:b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Bahnschrift" panose="020B0502040204020203" pitchFamily="34" charset="0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</a:rPr>
              <a:t>pplying</a:t>
            </a:r>
            <a:r>
              <a:rPr lang="en-US" sz="2800" dirty="0">
                <a:solidFill>
                  <a:schemeClr val="tx1"/>
                </a:solidFill>
                <a:latin typeface="Bahnschrift" panose="020B0502040204020203" pitchFamily="34" charset="0"/>
              </a:rPr>
              <a:t> p</a:t>
            </a:r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</a:rPr>
              <a:t>recise</a:t>
            </a:r>
            <a:r>
              <a:rPr lang="en-US" sz="2800" dirty="0">
                <a:solidFill>
                  <a:schemeClr val="tx1"/>
                </a:solidFill>
                <a:latin typeface="Bahnschrift" panose="020B0502040204020203" pitchFamily="34" charset="0"/>
              </a:rPr>
              <a:t> e</a:t>
            </a:r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</a:rPr>
              <a:t>ngineering</a:t>
            </a:r>
            <a:r>
              <a:rPr lang="en-US" sz="28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</a:rPr>
              <a:t>to</a:t>
            </a:r>
            <a:r>
              <a:rPr lang="en-US" sz="28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ahnschrift" panose="020B0502040204020203" pitchFamily="34" charset="0"/>
              </a:rPr>
              <a:t>stratos</a:t>
            </a:r>
            <a:endParaRPr lang="en-US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solidFill>
            <a:srgbClr val="000000">
              <a:alpha val="60000"/>
            </a:srgbClr>
          </a:solidFill>
          <a:ln w="28575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2800" cap="all" dirty="0">
                <a:ln w="12700"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Bahnschrift" panose="020B0502040204020203" pitchFamily="34" charset="0"/>
              </a:rPr>
              <a:t>Philip Zhu, Dimitri </a:t>
            </a:r>
            <a:r>
              <a:rPr lang="en-US" sz="2800" cap="all" dirty="0" err="1">
                <a:ln w="12700"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Bahnschrift" panose="020B0502040204020203" pitchFamily="34" charset="0"/>
              </a:rPr>
              <a:t>Efimoff</a:t>
            </a:r>
            <a:r>
              <a:rPr lang="en-US" sz="2800" cap="all" dirty="0">
                <a:ln w="12700"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Bahnschrift" panose="020B0502040204020203" pitchFamily="34" charset="0"/>
              </a:rPr>
              <a:t>, Samuel </a:t>
            </a:r>
            <a:r>
              <a:rPr lang="en-US" sz="2800" cap="all" dirty="0" err="1">
                <a:ln w="12700"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Bahnschrift" panose="020B0502040204020203" pitchFamily="34" charset="0"/>
              </a:rPr>
              <a:t>Habtu</a:t>
            </a:r>
            <a:r>
              <a:rPr lang="en-US" sz="2800" cap="all" dirty="0">
                <a:ln w="12700"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Bahnschrift" panose="020B0502040204020203" pitchFamily="34" charset="0"/>
              </a:rPr>
              <a:t>, Celine Fong, Waseem Hossain, Nikita </a:t>
            </a:r>
            <a:r>
              <a:rPr lang="en-US" sz="2800" cap="all" dirty="0" err="1">
                <a:ln w="12700"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Bahnschrift" panose="020B0502040204020203" pitchFamily="34" charset="0"/>
              </a:rPr>
              <a:t>Yevtukh</a:t>
            </a:r>
            <a:endParaRPr lang="en-US" sz="2800" cap="all" dirty="0">
              <a:ln w="12700">
                <a:solidFill>
                  <a:sysClr val="windowText" lastClr="000000"/>
                </a:solidFill>
              </a:ln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F0BA2-8B41-47DF-A1C9-B484CB2993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0000">
              <a:alpha val="73000"/>
            </a:srgbClr>
          </a:solidFill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3A44-1A48-46DA-9376-381A06633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5"/>
            <a:ext cx="7729728" cy="1435191"/>
          </a:xfrm>
          <a:solidFill>
            <a:schemeClr val="tx1">
              <a:alpha val="73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2800" dirty="0">
                <a:ln w="9525">
                  <a:noFill/>
                </a:ln>
                <a:solidFill>
                  <a:schemeClr val="bg1"/>
                </a:solidFill>
              </a:rPr>
              <a:t>Create a Web-based Dashboard Tool to help visualize data from the </a:t>
            </a:r>
            <a:r>
              <a:rPr lang="en-CA" sz="2800" dirty="0" err="1">
                <a:ln w="9525">
                  <a:noFill/>
                </a:ln>
                <a:solidFill>
                  <a:schemeClr val="bg1"/>
                </a:solidFill>
              </a:rPr>
              <a:t>Strato</a:t>
            </a:r>
            <a:r>
              <a:rPr lang="en-CA" sz="2800" dirty="0">
                <a:ln w="9525">
                  <a:noFill/>
                </a:ln>
                <a:solidFill>
                  <a:schemeClr val="bg1"/>
                </a:solidFill>
              </a:rPr>
              <a:t>-Science 2018 Campaign</a:t>
            </a:r>
          </a:p>
        </p:txBody>
      </p:sp>
    </p:spTree>
    <p:extLst>
      <p:ext uri="{BB962C8B-B14F-4D97-AF65-F5344CB8AC3E}">
        <p14:creationId xmlns:p14="http://schemas.microsoft.com/office/powerpoint/2010/main" val="1212061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F0BA2-8B41-47DF-A1C9-B484CB2993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0000">
              <a:alpha val="73000"/>
            </a:srgbClr>
          </a:solidFill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Bahnschrift" panose="020B0502040204020203" pitchFamily="34" charset="0"/>
              </a:rPr>
              <a:t>What data was collected?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3A44-1A48-46DA-9376-381A06633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5"/>
            <a:ext cx="7729728" cy="3402537"/>
          </a:xfrm>
          <a:solidFill>
            <a:schemeClr val="tx1">
              <a:alpha val="73000"/>
            </a:schemeClr>
          </a:solidFill>
        </p:spPr>
        <p:txBody>
          <a:bodyPr>
            <a:normAutofit fontScale="92500"/>
          </a:bodyPr>
          <a:lstStyle/>
          <a:p>
            <a:r>
              <a:rPr lang="en-CA" sz="2800" dirty="0">
                <a:ln w="9525">
                  <a:noFill/>
                </a:ln>
                <a:solidFill>
                  <a:schemeClr val="bg1"/>
                </a:solidFill>
                <a:latin typeface="Bahnschrift" panose="020B0502040204020203" pitchFamily="34" charset="0"/>
              </a:rPr>
              <a:t>Data was recorded using a Raspberry Pi</a:t>
            </a:r>
          </a:p>
          <a:p>
            <a:r>
              <a:rPr lang="en-CA" sz="2800" dirty="0">
                <a:ln w="9525">
                  <a:noFill/>
                </a:ln>
                <a:solidFill>
                  <a:schemeClr val="bg1"/>
                </a:solidFill>
                <a:latin typeface="Bahnschrift" panose="020B0502040204020203" pitchFamily="34" charset="0"/>
              </a:rPr>
              <a:t>Photos of the horizon and Earth were taken at 2 minute alternating intervals</a:t>
            </a:r>
          </a:p>
          <a:p>
            <a:r>
              <a:rPr lang="en-CA" sz="2800" dirty="0">
                <a:ln w="9525">
                  <a:noFill/>
                </a:ln>
                <a:solidFill>
                  <a:schemeClr val="bg1"/>
                </a:solidFill>
                <a:latin typeface="Bahnschrift" panose="020B0502040204020203" pitchFamily="34" charset="0"/>
              </a:rPr>
              <a:t>Telemetry data includes GPS long/</a:t>
            </a:r>
            <a:r>
              <a:rPr lang="en-CA" sz="2800" dirty="0" err="1">
                <a:ln w="9525">
                  <a:noFill/>
                </a:ln>
                <a:solidFill>
                  <a:schemeClr val="bg1"/>
                </a:solidFill>
                <a:latin typeface="Bahnschrift" panose="020B0502040204020203" pitchFamily="34" charset="0"/>
              </a:rPr>
              <a:t>lat</a:t>
            </a:r>
            <a:r>
              <a:rPr lang="en-CA" sz="2800" dirty="0">
                <a:ln w="9525">
                  <a:noFill/>
                </a:ln>
                <a:solidFill>
                  <a:schemeClr val="bg1"/>
                </a:solidFill>
                <a:latin typeface="Bahnschrift" panose="020B0502040204020203" pitchFamily="34" charset="0"/>
              </a:rPr>
              <a:t>, altitude, Sun Elevation &amp; Azimuth, etc.</a:t>
            </a:r>
          </a:p>
          <a:p>
            <a:r>
              <a:rPr lang="en-CA" sz="2800" dirty="0">
                <a:ln w="9525">
                  <a:noFill/>
                </a:ln>
                <a:solidFill>
                  <a:schemeClr val="bg1"/>
                </a:solidFill>
                <a:latin typeface="Bahnschrift" panose="020B0502040204020203" pitchFamily="34" charset="0"/>
              </a:rPr>
              <a:t>Environment data includes external temperature &amp; pressure,  relative humidity, dew point, etc.</a:t>
            </a:r>
          </a:p>
        </p:txBody>
      </p:sp>
    </p:spTree>
    <p:extLst>
      <p:ext uri="{BB962C8B-B14F-4D97-AF65-F5344CB8AC3E}">
        <p14:creationId xmlns:p14="http://schemas.microsoft.com/office/powerpoint/2010/main" val="1466302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D2150A-520C-40F2-A2E0-CF1DCE9EE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1138"/>
            <a:ext cx="7729728" cy="811913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  <a:latin typeface="Bahnschrift" panose="020B0502040204020203" pitchFamily="34" charset="0"/>
              </a:rPr>
              <a:t>What does the data look like?</a:t>
            </a:r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5D2FD46-219B-4BC6-9604-D8821A2F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1711614"/>
            <a:ext cx="7303820" cy="3811731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5E8A646-2221-4887-8B94-39FA01C7F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345" y="2964873"/>
            <a:ext cx="7618580" cy="3664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1D1EB6-E61B-4CD9-A65D-83802F89A070}"/>
              </a:ext>
            </a:extLst>
          </p:cNvPr>
          <p:cNvSpPr txBox="1"/>
          <p:nvPr/>
        </p:nvSpPr>
        <p:spPr>
          <a:xfrm>
            <a:off x="7774647" y="1675296"/>
            <a:ext cx="394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  <a:latin typeface="Bahnschrift" panose="020B0502040204020203" pitchFamily="34" charset="0"/>
              </a:rPr>
              <a:t>7767 data entries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1FCCA87A-D2BC-46A2-A9B1-090304015EFB}"/>
              </a:ext>
            </a:extLst>
          </p:cNvPr>
          <p:cNvSpPr/>
          <p:nvPr/>
        </p:nvSpPr>
        <p:spPr>
          <a:xfrm rot="10800000">
            <a:off x="9563701" y="2134783"/>
            <a:ext cx="397163" cy="508000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7CF873-9574-4085-8EB6-B26AF87EA36E}"/>
              </a:ext>
            </a:extLst>
          </p:cNvPr>
          <p:cNvSpPr txBox="1"/>
          <p:nvPr/>
        </p:nvSpPr>
        <p:spPr>
          <a:xfrm>
            <a:off x="313448" y="6259634"/>
            <a:ext cx="394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  <a:latin typeface="Bahnschrift" panose="020B0502040204020203" pitchFamily="34" charset="0"/>
              </a:rPr>
              <a:t>37568 data entries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FC46F241-895D-4E9A-9EA5-4584033CFA0B}"/>
              </a:ext>
            </a:extLst>
          </p:cNvPr>
          <p:cNvSpPr/>
          <p:nvPr/>
        </p:nvSpPr>
        <p:spPr>
          <a:xfrm>
            <a:off x="2032554" y="5751634"/>
            <a:ext cx="397163" cy="508000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6621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splay, monitor&#10;&#10;Description automatically generated">
            <a:extLst>
              <a:ext uri="{FF2B5EF4-FFF2-40B4-BE49-F238E27FC236}">
                <a16:creationId xmlns:a16="http://schemas.microsoft.com/office/drawing/2014/main" id="{7156588D-584F-4150-8BB6-300762195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29" y="2103438"/>
            <a:ext cx="5343525" cy="4676775"/>
          </a:xfrm>
          <a:prstGeom prst="rect">
            <a:avLst/>
          </a:prstGeom>
        </p:spPr>
      </p:pic>
      <p:pic>
        <p:nvPicPr>
          <p:cNvPr id="8" name="Picture 7" descr="A close up of a beach&#10;&#10;Description automatically generated">
            <a:extLst>
              <a:ext uri="{FF2B5EF4-FFF2-40B4-BE49-F238E27FC236}">
                <a16:creationId xmlns:a16="http://schemas.microsoft.com/office/drawing/2014/main" id="{A01F541B-6164-4A45-8F46-F8B47376C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145" y="4747492"/>
            <a:ext cx="2588526" cy="1456046"/>
          </a:xfrm>
          <a:prstGeom prst="rect">
            <a:avLst/>
          </a:prstGeom>
        </p:spPr>
      </p:pic>
      <p:pic>
        <p:nvPicPr>
          <p:cNvPr id="10" name="Picture 9" descr="A picture containing snow, man, standing, large&#10;&#10;Description automatically generated">
            <a:extLst>
              <a:ext uri="{FF2B5EF4-FFF2-40B4-BE49-F238E27FC236}">
                <a16:creationId xmlns:a16="http://schemas.microsoft.com/office/drawing/2014/main" id="{221EEF09-B1D0-4361-BFCB-973CCEEC7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145" y="2767397"/>
            <a:ext cx="2495719" cy="187483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FC0703-0528-45A4-9555-86EC0BF5A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67" b="95866" l="2321" r="98998">
                        <a14:foregroundMark x1="11340" y1="7776" x2="11340" y2="7776"/>
                        <a14:foregroundMark x1="4694" y1="5020" x2="8597" y2="13484"/>
                        <a14:foregroundMark x1="8597" y1="13484" x2="26899" y2="19783"/>
                        <a14:foregroundMark x1="26899" y1="19783" x2="39293" y2="20768"/>
                        <a14:foregroundMark x1="39293" y1="20768" x2="73470" y2="9744"/>
                        <a14:foregroundMark x1="73470" y1="9744" x2="78850" y2="13583"/>
                        <a14:foregroundMark x1="78850" y1="13583" x2="80749" y2="24114"/>
                        <a14:foregroundMark x1="80749" y1="24114" x2="28112" y2="27362"/>
                        <a14:foregroundMark x1="28112" y1="27362" x2="27901" y2="27657"/>
                        <a14:foregroundMark x1="67880" y1="3051" x2="26160" y2="6299"/>
                        <a14:foregroundMark x1="11287" y1="7087" x2="7173" y2="9843"/>
                        <a14:foregroundMark x1="7173" y1="9843" x2="2848" y2="17323"/>
                        <a14:foregroundMark x1="2848" y1="17323" x2="2373" y2="21752"/>
                        <a14:foregroundMark x1="24947" y1="23031" x2="25053" y2="25394"/>
                        <a14:foregroundMark x1="6646" y1="22343" x2="11023" y2="25886"/>
                        <a14:foregroundMark x1="11023" y1="25886" x2="58861" y2="32087"/>
                        <a14:foregroundMark x1="58861" y1="32087" x2="85601" y2="26969"/>
                        <a14:foregroundMark x1="85601" y1="26969" x2="89293" y2="18110"/>
                        <a14:foregroundMark x1="89293" y1="18110" x2="88027" y2="9252"/>
                        <a14:foregroundMark x1="88027" y1="9252" x2="82859" y2="6201"/>
                        <a14:foregroundMark x1="82859" y1="6201" x2="80960" y2="6102"/>
                        <a14:foregroundMark x1="91086" y1="3543" x2="95200" y2="10236"/>
                        <a14:foregroundMark x1="95200" y1="10236" x2="96730" y2="18799"/>
                        <a14:foregroundMark x1="96730" y1="18799" x2="91350" y2="98425"/>
                        <a14:foregroundMark x1="91350" y1="98425" x2="12553" y2="95866"/>
                        <a14:foregroundMark x1="12553" y1="95866" x2="8492" y2="91142"/>
                        <a14:foregroundMark x1="8492" y1="91142" x2="6329" y2="74213"/>
                        <a14:foregroundMark x1="6329" y1="74213" x2="6065" y2="48228"/>
                        <a14:foregroundMark x1="2637" y1="37894" x2="6382" y2="40157"/>
                        <a14:foregroundMark x1="6382" y1="40157" x2="10443" y2="40256"/>
                        <a14:foregroundMark x1="10443" y1="40256" x2="12553" y2="48031"/>
                        <a14:foregroundMark x1="12553" y1="48031" x2="8175" y2="60925"/>
                        <a14:foregroundMark x1="8175" y1="60925" x2="10127" y2="67224"/>
                        <a14:foregroundMark x1="10127" y1="67224" x2="5432" y2="71752"/>
                        <a14:foregroundMark x1="5432" y1="71752" x2="11287" y2="75787"/>
                        <a14:foregroundMark x1="11287" y1="75787" x2="6804" y2="81693"/>
                        <a14:foregroundMark x1="6804" y1="81693" x2="11867" y2="96161"/>
                        <a14:foregroundMark x1="11867" y1="96161" x2="23629" y2="99902"/>
                        <a14:foregroundMark x1="23629" y1="99902" x2="60338" y2="92520"/>
                        <a14:foregroundMark x1="60338" y1="92520" x2="74209" y2="97736"/>
                        <a14:foregroundMark x1="74209" y1="97736" x2="92036" y2="95571"/>
                        <a14:foregroundMark x1="92036" y1="95571" x2="95253" y2="87992"/>
                        <a14:foregroundMark x1="95253" y1="87992" x2="90454" y2="60925"/>
                        <a14:foregroundMark x1="90454" y1="60925" x2="95886" y2="51083"/>
                        <a14:foregroundMark x1="95886" y1="51083" x2="90665" y2="44980"/>
                        <a14:foregroundMark x1="90665" y1="44980" x2="94040" y2="37795"/>
                        <a14:foregroundMark x1="94040" y1="37795" x2="92300" y2="12795"/>
                        <a14:foregroundMark x1="92300" y1="12795" x2="93038" y2="2067"/>
                        <a14:foregroundMark x1="95148" y1="4331" x2="98998" y2="13386"/>
                        <a14:foregroundMark x1="98998" y1="13386" x2="97890" y2="95866"/>
                        <a14:foregroundMark x1="88871" y1="34154" x2="88186" y2="49508"/>
                        <a14:foregroundMark x1="88186" y1="49508" x2="89030" y2="91831"/>
                        <a14:foregroundMark x1="14030" y1="33957" x2="5854" y2="36024"/>
                        <a14:foregroundMark x1="5854" y1="36024" x2="2426" y2="42717"/>
                        <a14:foregroundMark x1="2426" y1="42717" x2="3006" y2="95669"/>
                        <a14:backgroundMark x1="61445" y1="43307" x2="61445" y2="43307"/>
                        <a14:backgroundMark x1="61498" y1="64764" x2="61498" y2="64764"/>
                        <a14:backgroundMark x1="66245" y1="74016" x2="69620" y2="80217"/>
                        <a14:backgroundMark x1="69620" y1="80217" x2="74631" y2="78937"/>
                        <a14:backgroundMark x1="74631" y1="78937" x2="73840" y2="71358"/>
                        <a14:backgroundMark x1="73840" y1="71358" x2="66772" y2="73917"/>
                        <a14:backgroundMark x1="30169" y1="55807" x2="40876" y2="65256"/>
                        <a14:backgroundMark x1="39241" y1="52953" x2="35812" y2="56693"/>
                        <a14:backgroundMark x1="35812" y1="56693" x2="32859" y2="68898"/>
                        <a14:backgroundMark x1="32859" y1="68898" x2="35285" y2="75197"/>
                        <a14:backgroundMark x1="35285" y1="75197" x2="38977" y2="78150"/>
                        <a14:backgroundMark x1="38977" y1="78150" x2="44146" y2="77559"/>
                        <a14:backgroundMark x1="44146" y1="77559" x2="48681" y2="72933"/>
                        <a14:backgroundMark x1="48681" y1="72933" x2="51213" y2="65748"/>
                        <a14:backgroundMark x1="51213" y1="65748" x2="44937" y2="57579"/>
                        <a14:backgroundMark x1="44937" y1="57579" x2="34863" y2="54429"/>
                        <a14:backgroundMark x1="34863" y1="54429" x2="33755" y2="55709"/>
                        <a14:backgroundMark x1="21572" y1="47047" x2="20992" y2="55118"/>
                        <a14:backgroundMark x1="20992" y1="55118" x2="23259" y2="73720"/>
                        <a14:backgroundMark x1="23259" y1="73720" x2="28850" y2="77559"/>
                        <a14:backgroundMark x1="28850" y1="77559" x2="51582" y2="82579"/>
                        <a14:backgroundMark x1="51582" y1="82579" x2="54483" y2="75098"/>
                        <a14:backgroundMark x1="54483" y1="75098" x2="54852" y2="54626"/>
                        <a14:backgroundMark x1="54852" y1="54626" x2="48945" y2="50197"/>
                        <a14:backgroundMark x1="48945" y1="50197" x2="20939" y2="48425"/>
                        <a14:backgroundMark x1="64451" y1="73917" x2="66245" y2="83957"/>
                        <a14:backgroundMark x1="66245" y1="83957" x2="71255" y2="87303"/>
                        <a14:backgroundMark x1="71255" y1="87303" x2="76160" y2="85138"/>
                        <a14:backgroundMark x1="76160" y1="85138" x2="78428" y2="78543"/>
                        <a14:backgroundMark x1="78428" y1="78543" x2="77479" y2="73327"/>
                        <a14:backgroundMark x1="19937" y1="48130" x2="20148" y2="77067"/>
                        <a14:backgroundMark x1="20148" y1="77067" x2="21730" y2="83760"/>
                        <a14:backgroundMark x1="21730" y1="83760" x2="46941" y2="88091"/>
                        <a14:backgroundMark x1="46941" y1="88091" x2="55854" y2="87008"/>
                        <a14:backgroundMark x1="55854" y1="87008" x2="57595" y2="70177"/>
                        <a14:backgroundMark x1="57595" y1="70177" x2="56646" y2="53543"/>
                        <a14:backgroundMark x1="56646" y1="53543" x2="51951" y2="47244"/>
                        <a14:backgroundMark x1="51951" y1="47244" x2="19515" y2="46654"/>
                        <a14:backgroundMark x1="19778" y1="44193" x2="25316" y2="43701"/>
                        <a14:backgroundMark x1="25316" y1="43701" x2="54325" y2="44783"/>
                        <a14:backgroundMark x1="54325" y1="44783" x2="58228" y2="49213"/>
                        <a14:backgroundMark x1="58228" y1="49213" x2="59810" y2="68701"/>
                        <a14:backgroundMark x1="59810" y1="68701" x2="57331" y2="85335"/>
                        <a14:backgroundMark x1="57331" y1="85335" x2="23049" y2="85728"/>
                        <a14:backgroundMark x1="57595" y1="45571" x2="58597" y2="47539"/>
                        <a14:backgroundMark x1="59230" y1="44587" x2="59230" y2="44587"/>
                        <a14:backgroundMark x1="58966" y1="88583" x2="58966" y2="88583"/>
                        <a14:backgroundMark x1="59705" y1="88189" x2="56171" y2="83563"/>
                        <a14:backgroundMark x1="23049" y1="83563" x2="19515" y2="87697"/>
                        <a14:backgroundMark x1="19515" y1="87697" x2="19304" y2="881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19869"/>
            <a:ext cx="12192000" cy="653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18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0563-77D5-4FFC-B49C-1A538D027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64617"/>
            <a:ext cx="7729728" cy="1188720"/>
          </a:xfrm>
          <a:noFill/>
          <a:ln>
            <a:solidFill>
              <a:schemeClr val="bg1"/>
            </a:solidFill>
          </a:ln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Bahnschrift" panose="020B0502040204020203" pitchFamily="34" charset="0"/>
              </a:rPr>
              <a:t>HOW DID WE DO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5FBF9-8B36-41F8-87B2-3EB06A15FB70}"/>
              </a:ext>
            </a:extLst>
          </p:cNvPr>
          <p:cNvSpPr txBox="1"/>
          <p:nvPr/>
        </p:nvSpPr>
        <p:spPr>
          <a:xfrm>
            <a:off x="1423987" y="1990724"/>
            <a:ext cx="9344025" cy="45243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3600" dirty="0">
                <a:solidFill>
                  <a:schemeClr val="bg1"/>
                </a:solidFill>
                <a:latin typeface="Bahnschrift" panose="020B0502040204020203" pitchFamily="34" charset="0"/>
              </a:rPr>
              <a:t>We looked at the raw data to figure out its format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600" dirty="0">
                <a:solidFill>
                  <a:schemeClr val="bg1"/>
                </a:solidFill>
                <a:latin typeface="Bahnschrift" panose="020B0502040204020203" pitchFamily="34" charset="0"/>
              </a:rPr>
              <a:t>Picked what important data to display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600" dirty="0">
                <a:solidFill>
                  <a:schemeClr val="bg1"/>
                </a:solidFill>
                <a:latin typeface="Bahnschrift" panose="020B0502040204020203" pitchFamily="34" charset="0"/>
              </a:rPr>
              <a:t>Wrote a script that pulled the datapoints from each .txt file to our own matrix, but only those closest to 30s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600" dirty="0">
                <a:solidFill>
                  <a:schemeClr val="bg1"/>
                </a:solidFill>
                <a:latin typeface="Bahnschrift" panose="020B0502040204020203" pitchFamily="34" charset="0"/>
              </a:rPr>
              <a:t>Created the website to display the information</a:t>
            </a:r>
          </a:p>
        </p:txBody>
      </p:sp>
    </p:spTree>
    <p:extLst>
      <p:ext uri="{BB962C8B-B14F-4D97-AF65-F5344CB8AC3E}">
        <p14:creationId xmlns:p14="http://schemas.microsoft.com/office/powerpoint/2010/main" val="3912777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4C42E-9C2B-4D44-9E2A-A19A9320152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solidFill>
              <a:schemeClr val="bg1"/>
            </a:solidFill>
          </a:ln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Bahnschrift" panose="020B0502040204020203" pitchFamily="34" charset="0"/>
              </a:rPr>
              <a:t>Demonstration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8917C-316A-44C1-9678-90615441424E}"/>
              </a:ext>
            </a:extLst>
          </p:cNvPr>
          <p:cNvSpPr txBox="1"/>
          <p:nvPr/>
        </p:nvSpPr>
        <p:spPr>
          <a:xfrm>
            <a:off x="2231136" y="2590800"/>
            <a:ext cx="7729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chemeClr val="bg1"/>
                </a:solidFill>
                <a:latin typeface="Bahnschrift" panose="020B0502040204020203" pitchFamily="34" charset="0"/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9672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4C42E-9C2B-4D44-9E2A-A19A9320152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CA" sz="6000" dirty="0">
                <a:solidFill>
                  <a:schemeClr val="bg1"/>
                </a:solidFill>
                <a:latin typeface="Bahnschrift" panose="020B0502040204020203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493576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775A23-75CA-4614-9647-C9B2CE742CA2}">
  <ds:schemaRefs>
    <ds:schemaRef ds:uri="16c05727-aa75-4e4a-9b5f-8a80a1165891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0</TotalTime>
  <Words>167</Words>
  <Application>Microsoft Office PowerPoint</Application>
  <PresentationFormat>Widescreen</PresentationFormat>
  <Paragraphs>22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Bahnschrift</vt:lpstr>
      <vt:lpstr>Calibri</vt:lpstr>
      <vt:lpstr>Gill Sans MT</vt:lpstr>
      <vt:lpstr>Parcel</vt:lpstr>
      <vt:lpstr>APESTRATOS Applying precise engineering to stratos</vt:lpstr>
      <vt:lpstr>challenge</vt:lpstr>
      <vt:lpstr>What data was collected?</vt:lpstr>
      <vt:lpstr>What does the data look like?</vt:lpstr>
      <vt:lpstr>PowerPoint Presentation</vt:lpstr>
      <vt:lpstr>HOW DID WE DO THIS?</vt:lpstr>
      <vt:lpstr>Demonstration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2019-10-20T08:13:59Z</dcterms:created>
  <dcterms:modified xsi:type="dcterms:W3CDTF">2019-10-20T17:50:36Z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